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5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82" r:id="rId9"/>
    <p:sldId id="283" r:id="rId10"/>
    <p:sldId id="284" r:id="rId11"/>
    <p:sldId id="285" r:id="rId12"/>
    <p:sldId id="263" r:id="rId13"/>
    <p:sldId id="286" r:id="rId14"/>
    <p:sldId id="287" r:id="rId15"/>
    <p:sldId id="288" r:id="rId16"/>
    <p:sldId id="289" r:id="rId17"/>
    <p:sldId id="290" r:id="rId18"/>
    <p:sldId id="291" r:id="rId19"/>
    <p:sldId id="292" r:id="rId20"/>
    <p:sldId id="293" r:id="rId21"/>
    <p:sldId id="294" r:id="rId22"/>
    <p:sldId id="281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ewoabi dore" initials="md" lastIdx="1" clrIdx="0">
    <p:extLst>
      <p:ext uri="{19B8F6BF-5375-455C-9EA6-DF929625EA0E}">
        <p15:presenceInfo xmlns:p15="http://schemas.microsoft.com/office/powerpoint/2012/main" userId="7f00ca394dc4d79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3535C-93FF-4BC6-819E-DD4EE2FC511B}" type="datetimeFigureOut">
              <a:rPr lang="en-US" smtClean="0"/>
              <a:t>6/15/2024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1458D-9146-47DC-BCBA-78DC9F1087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1867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3535C-93FF-4BC6-819E-DD4EE2FC511B}" type="datetimeFigureOut">
              <a:rPr lang="en-US" smtClean="0"/>
              <a:t>6/15/2024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1458D-9146-47DC-BCBA-78DC9F1087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5097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3535C-93FF-4BC6-819E-DD4EE2FC511B}" type="datetimeFigureOut">
              <a:rPr lang="en-US" smtClean="0"/>
              <a:t>6/15/2024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1458D-9146-47DC-BCBA-78DC9F1087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4335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3535C-93FF-4BC6-819E-DD4EE2FC511B}" type="datetimeFigureOut">
              <a:rPr lang="en-US" smtClean="0"/>
              <a:t>6/15/2024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1458D-9146-47DC-BCBA-78DC9F1087AD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702617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3535C-93FF-4BC6-819E-DD4EE2FC511B}" type="datetimeFigureOut">
              <a:rPr lang="en-US" smtClean="0"/>
              <a:t>6/15/2024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1458D-9146-47DC-BCBA-78DC9F1087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8153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3535C-93FF-4BC6-819E-DD4EE2FC511B}" type="datetimeFigureOut">
              <a:rPr lang="en-US" smtClean="0"/>
              <a:t>6/15/2024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1458D-9146-47DC-BCBA-78DC9F1087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0351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3535C-93FF-4BC6-819E-DD4EE2FC511B}" type="datetimeFigureOut">
              <a:rPr lang="en-US" smtClean="0"/>
              <a:t>6/15/2024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1458D-9146-47DC-BCBA-78DC9F1087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18627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3535C-93FF-4BC6-819E-DD4EE2FC511B}" type="datetimeFigureOut">
              <a:rPr lang="en-US" smtClean="0"/>
              <a:t>6/15/2024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1458D-9146-47DC-BCBA-78DC9F1087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85094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3535C-93FF-4BC6-819E-DD4EE2FC511B}" type="datetimeFigureOut">
              <a:rPr lang="en-US" smtClean="0"/>
              <a:t>6/15/2024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1458D-9146-47DC-BCBA-78DC9F1087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15880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3535C-93FF-4BC6-819E-DD4EE2FC511B}" type="datetimeFigureOut">
              <a:rPr lang="en-US" smtClean="0"/>
              <a:t>6/15/2024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1458D-9146-47DC-BCBA-78DC9F1087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3303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3535C-93FF-4BC6-819E-DD4EE2FC511B}" type="datetimeFigureOut">
              <a:rPr lang="en-US" smtClean="0"/>
              <a:t>6/15/2024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1458D-9146-47DC-BCBA-78DC9F1087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5696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3535C-93FF-4BC6-819E-DD4EE2FC511B}" type="datetimeFigureOut">
              <a:rPr lang="en-US" smtClean="0"/>
              <a:t>6/15/2024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1458D-9146-47DC-BCBA-78DC9F1087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2738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3535C-93FF-4BC6-819E-DD4EE2FC511B}" type="datetimeFigureOut">
              <a:rPr lang="en-US" smtClean="0"/>
              <a:t>6/15/2024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1458D-9146-47DC-BCBA-78DC9F1087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4927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3535C-93FF-4BC6-819E-DD4EE2FC511B}" type="datetimeFigureOut">
              <a:rPr lang="en-US" smtClean="0"/>
              <a:t>6/15/2024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1458D-9146-47DC-BCBA-78DC9F1087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6169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3535C-93FF-4BC6-819E-DD4EE2FC511B}" type="datetimeFigureOut">
              <a:rPr lang="en-US" smtClean="0"/>
              <a:t>6/15/2024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1458D-9146-47DC-BCBA-78DC9F1087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1255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3535C-93FF-4BC6-819E-DD4EE2FC511B}" type="datetimeFigureOut">
              <a:rPr lang="en-US" smtClean="0"/>
              <a:t>6/15/2024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1458D-9146-47DC-BCBA-78DC9F1087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5269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3535C-93FF-4BC6-819E-DD4EE2FC511B}" type="datetimeFigureOut">
              <a:rPr lang="en-US" smtClean="0"/>
              <a:t>6/15/2024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1458D-9146-47DC-BCBA-78DC9F1087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0759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D433535C-93FF-4BC6-819E-DD4EE2FC511B}" type="datetimeFigureOut">
              <a:rPr lang="en-US" smtClean="0"/>
              <a:t>6/15/2024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2FC1458D-9146-47DC-BCBA-78DC9F1087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8721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  <p:sldLayoutId id="2147483707" r:id="rId12"/>
    <p:sldLayoutId id="2147483708" r:id="rId13"/>
    <p:sldLayoutId id="2147483709" r:id="rId14"/>
    <p:sldLayoutId id="2147483710" r:id="rId15"/>
    <p:sldLayoutId id="2147483711" r:id="rId16"/>
    <p:sldLayoutId id="2147483712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A4A21AB-FC5F-4789-8694-DB57D72EA036}"/>
              </a:ext>
            </a:extLst>
          </p:cNvPr>
          <p:cNvSpPr txBox="1"/>
          <p:nvPr/>
        </p:nvSpPr>
        <p:spPr>
          <a:xfrm>
            <a:off x="763480" y="1065320"/>
            <a:ext cx="10102787" cy="495520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DESIGN AND IMPLEMENTATION OF A MOBILE-BASED ARCHIVAL AND RETRIEVAL OF MISSING OBJECTS APPLICATION USING IMAGE MATCHING</a:t>
            </a:r>
          </a:p>
          <a:p>
            <a:pPr algn="ctr"/>
            <a:endParaRPr lang="en-US" sz="3600" b="1" dirty="0">
              <a:effectLst/>
              <a:latin typeface="Cambria" panose="02040503050406030204" pitchFamily="18" charset="0"/>
              <a:ea typeface="Cambria" panose="02040503050406030204" pitchFamily="18" charset="0"/>
              <a:cs typeface="Calibri" panose="020F0502020204030204" pitchFamily="34" charset="0"/>
            </a:endParaRPr>
          </a:p>
          <a:p>
            <a:pPr algn="ctr"/>
            <a:r>
              <a:rPr lang="en-US" sz="3600" b="1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TASK 5: DESIGN AND IMPLEMENTATION</a:t>
            </a:r>
          </a:p>
          <a:p>
            <a:pPr algn="ctr"/>
            <a:r>
              <a:rPr 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GROUP1</a:t>
            </a:r>
          </a:p>
          <a:p>
            <a:pPr algn="ctr"/>
            <a:endParaRPr lang="en-US" sz="3600" b="1" dirty="0">
              <a:effectLst/>
              <a:latin typeface="Cambria" panose="02040503050406030204" pitchFamily="18" charset="0"/>
              <a:ea typeface="Cambria" panose="02040503050406030204" pitchFamily="18" charset="0"/>
              <a:cs typeface="Calibri" panose="020F0502020204030204" pitchFamily="34" charset="0"/>
            </a:endParaRPr>
          </a:p>
          <a:p>
            <a:pPr algn="ctr"/>
            <a:br>
              <a:rPr lang="en-US" sz="1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dirty="0"/>
              <a:t>DESIGN AND IMPLEMENTATION PHASE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950773E-16C5-4983-8F4B-B0F967C15F30}"/>
              </a:ext>
            </a:extLst>
          </p:cNvPr>
          <p:cNvCxnSpPr/>
          <p:nvPr/>
        </p:nvCxnSpPr>
        <p:spPr>
          <a:xfrm>
            <a:off x="2183907" y="3437877"/>
            <a:ext cx="7537141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13632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22C0C3B-3CB2-4E57-AF5B-1F23298C1697}"/>
              </a:ext>
            </a:extLst>
          </p:cNvPr>
          <p:cNvSpPr txBox="1"/>
          <p:nvPr/>
        </p:nvSpPr>
        <p:spPr>
          <a:xfrm>
            <a:off x="0" y="0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USER INTERFACE STYLE GUIDE</a:t>
            </a:r>
          </a:p>
          <a:p>
            <a:pPr algn="ctr"/>
            <a:endParaRPr lang="en-US" sz="36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D03882C-A4D8-472E-A3CF-EBAADEC21F23}"/>
              </a:ext>
            </a:extLst>
          </p:cNvPr>
          <p:cNvCxnSpPr>
            <a:cxnSpLocks/>
          </p:cNvCxnSpPr>
          <p:nvPr/>
        </p:nvCxnSpPr>
        <p:spPr>
          <a:xfrm>
            <a:off x="0" y="1017415"/>
            <a:ext cx="1219200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EDCFBF4-C1D3-4EA7-9FA1-60670224EB1B}"/>
              </a:ext>
            </a:extLst>
          </p:cNvPr>
          <p:cNvSpPr txBox="1"/>
          <p:nvPr/>
        </p:nvSpPr>
        <p:spPr>
          <a:xfrm>
            <a:off x="3944472" y="1200329"/>
            <a:ext cx="554018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4400" dirty="0"/>
              <a:t>Components </a:t>
            </a:r>
            <a:r>
              <a:rPr lang="en-US" sz="3200" dirty="0"/>
              <a:t> </a:t>
            </a:r>
            <a:endParaRPr lang="en-US" sz="4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F7D14B-467E-449D-A590-392D03D46F89}"/>
              </a:ext>
            </a:extLst>
          </p:cNvPr>
          <p:cNvSpPr txBox="1"/>
          <p:nvPr/>
        </p:nvSpPr>
        <p:spPr>
          <a:xfrm>
            <a:off x="797858" y="1969770"/>
            <a:ext cx="9897036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400" dirty="0"/>
              <a:t> Text paragraphs </a:t>
            </a:r>
          </a:p>
          <a:p>
            <a:endParaRPr lang="en-US" sz="2400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400" dirty="0"/>
              <a:t>Buttons 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2400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400" dirty="0"/>
              <a:t>Cards </a:t>
            </a:r>
          </a:p>
          <a:p>
            <a:endParaRPr lang="en-US" sz="2400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400" dirty="0"/>
              <a:t> Modals 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2400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400" dirty="0"/>
              <a:t>Inputs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2400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400" dirty="0"/>
              <a:t>Grid layouts 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2400" dirty="0"/>
          </a:p>
          <a:p>
            <a:r>
              <a:rPr lang="en-US" sz="2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282229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22C0C3B-3CB2-4E57-AF5B-1F23298C1697}"/>
              </a:ext>
            </a:extLst>
          </p:cNvPr>
          <p:cNvSpPr txBox="1"/>
          <p:nvPr/>
        </p:nvSpPr>
        <p:spPr>
          <a:xfrm>
            <a:off x="0" y="0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USER INTERFACE STYLE GUIDE</a:t>
            </a:r>
          </a:p>
          <a:p>
            <a:pPr algn="ctr"/>
            <a:endParaRPr lang="en-US" sz="36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D03882C-A4D8-472E-A3CF-EBAADEC21F23}"/>
              </a:ext>
            </a:extLst>
          </p:cNvPr>
          <p:cNvCxnSpPr>
            <a:cxnSpLocks/>
          </p:cNvCxnSpPr>
          <p:nvPr/>
        </p:nvCxnSpPr>
        <p:spPr>
          <a:xfrm>
            <a:off x="0" y="1017415"/>
            <a:ext cx="1219200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EDCFBF4-C1D3-4EA7-9FA1-60670224EB1B}"/>
              </a:ext>
            </a:extLst>
          </p:cNvPr>
          <p:cNvSpPr txBox="1"/>
          <p:nvPr/>
        </p:nvSpPr>
        <p:spPr>
          <a:xfrm>
            <a:off x="3944472" y="1200329"/>
            <a:ext cx="554018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4400" dirty="0"/>
              <a:t>Navigation </a:t>
            </a:r>
            <a:r>
              <a:rPr lang="en-US" sz="3200" dirty="0"/>
              <a:t> </a:t>
            </a:r>
            <a:endParaRPr lang="en-US" sz="4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F7D14B-467E-449D-A590-392D03D46F89}"/>
              </a:ext>
            </a:extLst>
          </p:cNvPr>
          <p:cNvSpPr txBox="1"/>
          <p:nvPr/>
        </p:nvSpPr>
        <p:spPr>
          <a:xfrm>
            <a:off x="797858" y="1969770"/>
            <a:ext cx="989703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400" dirty="0"/>
              <a:t> Bottom Navigation bar </a:t>
            </a:r>
          </a:p>
          <a:p>
            <a:endParaRPr lang="en-US" sz="2400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400" dirty="0"/>
              <a:t>Side Drawer navigation 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2400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400" dirty="0"/>
              <a:t> Push Navigations (Buttons and back arrows) 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2400" dirty="0"/>
          </a:p>
          <a:p>
            <a:r>
              <a:rPr lang="en-US" sz="2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334822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C775869-382A-4807-9EE7-F197C6BAA130}"/>
              </a:ext>
            </a:extLst>
          </p:cNvPr>
          <p:cNvCxnSpPr>
            <a:cxnSpLocks/>
          </p:cNvCxnSpPr>
          <p:nvPr/>
        </p:nvCxnSpPr>
        <p:spPr>
          <a:xfrm>
            <a:off x="0" y="719091"/>
            <a:ext cx="1219200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8B514E29-5D6A-435E-BE8A-4F65C0D71F7D}"/>
              </a:ext>
            </a:extLst>
          </p:cNvPr>
          <p:cNvSpPr txBox="1"/>
          <p:nvPr/>
        </p:nvSpPr>
        <p:spPr>
          <a:xfrm>
            <a:off x="1562469" y="2875002"/>
            <a:ext cx="9108490" cy="110799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6600" dirty="0"/>
              <a:t>PAGES AND DESCRIPTION</a:t>
            </a:r>
          </a:p>
        </p:txBody>
      </p:sp>
    </p:spTree>
    <p:extLst>
      <p:ext uri="{BB962C8B-B14F-4D97-AF65-F5344CB8AC3E}">
        <p14:creationId xmlns:p14="http://schemas.microsoft.com/office/powerpoint/2010/main" val="41425964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78731C6-BEEF-4A79-BA1E-756C74D0A8B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5311" y="632808"/>
            <a:ext cx="3038796" cy="597945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F93643B-55E8-4ED8-B6B9-EAE35EAE6B9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874107" y="632808"/>
            <a:ext cx="3061501" cy="597945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985D227-F377-43EA-B646-7AA9BF72DDF8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935608" y="632808"/>
            <a:ext cx="2767260" cy="597945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2CA9D2A-0FF9-4C1C-811A-0B6F70F49FC5}"/>
              </a:ext>
            </a:extLst>
          </p:cNvPr>
          <p:cNvSpPr txBox="1"/>
          <p:nvPr/>
        </p:nvSpPr>
        <p:spPr>
          <a:xfrm>
            <a:off x="-8696" y="2211612"/>
            <a:ext cx="2626513" cy="193899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WELCOME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SIGNUP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LOGIN</a:t>
            </a:r>
          </a:p>
        </p:txBody>
      </p:sp>
    </p:spTree>
    <p:extLst>
      <p:ext uri="{BB962C8B-B14F-4D97-AF65-F5344CB8AC3E}">
        <p14:creationId xmlns:p14="http://schemas.microsoft.com/office/powerpoint/2010/main" val="12458790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BBBFD4D-7BC9-4B7E-95C6-1A1D946E7DB6}"/>
              </a:ext>
            </a:extLst>
          </p:cNvPr>
          <p:cNvSpPr txBox="1"/>
          <p:nvPr/>
        </p:nvSpPr>
        <p:spPr>
          <a:xfrm>
            <a:off x="-8696" y="2211612"/>
            <a:ext cx="1927143" cy="304698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HOME (ALL)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HOME (FOUND)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HOME (LOST)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F0FBBA5-AB12-4140-B1A6-B9D60AD386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5089" y="776974"/>
            <a:ext cx="2911696" cy="58879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602D29C-1F32-4296-87B8-2FDFA0A596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8481" y="748819"/>
            <a:ext cx="2978437" cy="591607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B13B458-54EC-4B54-AE54-317D0F20D4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6785" y="598859"/>
            <a:ext cx="2911696" cy="6066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9574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3478015-8E6F-4246-B699-88459F2E91F8}"/>
              </a:ext>
            </a:extLst>
          </p:cNvPr>
          <p:cNvSpPr txBox="1"/>
          <p:nvPr/>
        </p:nvSpPr>
        <p:spPr>
          <a:xfrm>
            <a:off x="0" y="2184718"/>
            <a:ext cx="4814047" cy="193899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DETAILS PAGE </a:t>
            </a:r>
          </a:p>
          <a:p>
            <a:r>
              <a:rPr lang="en-US" sz="2400" dirty="0"/>
              <a:t>	( ANOTHER USER’S POST )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DETAILS PAGE</a:t>
            </a:r>
          </a:p>
          <a:p>
            <a:r>
              <a:rPr lang="en-US" sz="2400" dirty="0"/>
              <a:t>	 ( USER’S OWN POST 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91DE7B4-C0D1-4F3E-82D3-B05E69A151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6431" y="298609"/>
            <a:ext cx="2293715" cy="626078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22F6F92-D2F6-4FEF-902E-1B5316AB84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5494" y="298609"/>
            <a:ext cx="2280938" cy="6260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1623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B5EFBF4-FAA3-4E60-9029-584364788BD1}"/>
              </a:ext>
            </a:extLst>
          </p:cNvPr>
          <p:cNvSpPr txBox="1"/>
          <p:nvPr/>
        </p:nvSpPr>
        <p:spPr>
          <a:xfrm>
            <a:off x="-8697" y="2211612"/>
            <a:ext cx="3504931" cy="193899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USER POSTS PAGE (LOST)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 USER’S POSTS PAGE (FOUND)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76C57C-C7B0-4189-BD0E-5A65ECFEDA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3719" y="191143"/>
            <a:ext cx="3251218" cy="64757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6087F67-DEED-4D20-8289-18DD473E58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4937" y="169977"/>
            <a:ext cx="3164883" cy="6518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3427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BD5AA82-5175-4DAD-BE4D-4BCB4193583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588707" y="369637"/>
            <a:ext cx="3155120" cy="631907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594006F-59A0-49EC-B4D8-B31BE88E0F3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743827" y="420122"/>
            <a:ext cx="3155120" cy="626877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D81EF6D-88DD-410B-A5A2-1FA9B36DA3A9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898946" y="420121"/>
            <a:ext cx="3104795" cy="626877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0A4963B-85E9-4D96-B3C1-3E8907516F8A}"/>
              </a:ext>
            </a:extLst>
          </p:cNvPr>
          <p:cNvSpPr txBox="1"/>
          <p:nvPr/>
        </p:nvSpPr>
        <p:spPr>
          <a:xfrm>
            <a:off x="-8696" y="2211612"/>
            <a:ext cx="2411237" cy="193899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PROFILE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EDIT PROFILE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DELETE MODAL</a:t>
            </a:r>
          </a:p>
        </p:txBody>
      </p:sp>
    </p:spTree>
    <p:extLst>
      <p:ext uri="{BB962C8B-B14F-4D97-AF65-F5344CB8AC3E}">
        <p14:creationId xmlns:p14="http://schemas.microsoft.com/office/powerpoint/2010/main" val="19406522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697F68D-5D1D-4165-BDAE-2549019FFCE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023435" y="492330"/>
            <a:ext cx="3063009" cy="620210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778B8BF-2FAD-449F-A4AA-E2190868DA8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8086444" y="492330"/>
            <a:ext cx="3113835" cy="62021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69BCADA-4D6D-44B3-AC04-C1C8788F2F07}"/>
              </a:ext>
            </a:extLst>
          </p:cNvPr>
          <p:cNvSpPr txBox="1"/>
          <p:nvPr/>
        </p:nvSpPr>
        <p:spPr>
          <a:xfrm>
            <a:off x="-8696" y="2211612"/>
            <a:ext cx="3558720" cy="120032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REPORT NEW ITEM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EDIT REPORTED ITEM</a:t>
            </a:r>
          </a:p>
        </p:txBody>
      </p:sp>
    </p:spTree>
    <p:extLst>
      <p:ext uri="{BB962C8B-B14F-4D97-AF65-F5344CB8AC3E}">
        <p14:creationId xmlns:p14="http://schemas.microsoft.com/office/powerpoint/2010/main" val="23245475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48ED0EE-5C14-4C0F-85B3-46EB52A7CB4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018768" y="677243"/>
            <a:ext cx="2983786" cy="592787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CD7D89B-446D-41F7-99D0-8E6DDE5914F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007537" y="677243"/>
            <a:ext cx="2951510" cy="592787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0920E2F-89A7-4633-B3E8-D369C9BF5C4E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959047" y="677243"/>
            <a:ext cx="3084980" cy="592787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E3595FA-BC04-404E-BC49-B6B4CDCAD1F7}"/>
              </a:ext>
            </a:extLst>
          </p:cNvPr>
          <p:cNvSpPr txBox="1"/>
          <p:nvPr/>
        </p:nvSpPr>
        <p:spPr>
          <a:xfrm>
            <a:off x="-8696" y="2211612"/>
            <a:ext cx="2617488" cy="193899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NOTIFICATIONS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MESSAGES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CHAT PAGE</a:t>
            </a:r>
          </a:p>
        </p:txBody>
      </p:sp>
    </p:spTree>
    <p:extLst>
      <p:ext uri="{BB962C8B-B14F-4D97-AF65-F5344CB8AC3E}">
        <p14:creationId xmlns:p14="http://schemas.microsoft.com/office/powerpoint/2010/main" val="10201191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FA08826-F108-46B4-B2D8-51532D67CD2C}"/>
              </a:ext>
            </a:extLst>
          </p:cNvPr>
          <p:cNvSpPr txBox="1"/>
          <p:nvPr/>
        </p:nvSpPr>
        <p:spPr>
          <a:xfrm>
            <a:off x="636494" y="977152"/>
            <a:ext cx="10919012" cy="495520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OUTLINE</a:t>
            </a:r>
          </a:p>
          <a:p>
            <a:pPr marL="514350" indent="-514350">
              <a:buAutoNum type="arabicPeriod"/>
            </a:pPr>
            <a:r>
              <a:rPr lang="en-US" sz="2800" dirty="0"/>
              <a:t>Introduction</a:t>
            </a:r>
          </a:p>
          <a:p>
            <a:r>
              <a:rPr lang="en-US" sz="2800" dirty="0"/>
              <a:t>	1.1. Project overview</a:t>
            </a:r>
          </a:p>
          <a:p>
            <a:r>
              <a:rPr lang="en-US" sz="2800" dirty="0"/>
              <a:t>	1.2. Report objective</a:t>
            </a:r>
            <a:endParaRPr lang="en-US" sz="3200" dirty="0"/>
          </a:p>
          <a:p>
            <a:r>
              <a:rPr lang="en-US" sz="3200" dirty="0"/>
              <a:t>2. User Interface design</a:t>
            </a:r>
          </a:p>
          <a:p>
            <a:r>
              <a:rPr lang="en-US" sz="3200" dirty="0"/>
              <a:t>	2.1. Design Principles</a:t>
            </a:r>
          </a:p>
          <a:p>
            <a:r>
              <a:rPr lang="en-US" sz="3200" dirty="0"/>
              <a:t>	2.2 Design Tools and Technologies</a:t>
            </a:r>
          </a:p>
          <a:p>
            <a:r>
              <a:rPr lang="en-US" sz="3200" dirty="0"/>
              <a:t>	2.3 User Style Guide</a:t>
            </a:r>
          </a:p>
          <a:p>
            <a:r>
              <a:rPr lang="en-US" sz="3200" dirty="0"/>
              <a:t>	2.4 Pages and Description</a:t>
            </a:r>
          </a:p>
          <a:p>
            <a:r>
              <a:rPr lang="en-US" dirty="0"/>
              <a:t>		</a:t>
            </a:r>
          </a:p>
          <a:p>
            <a:pPr marL="400050" indent="-400050">
              <a:buAutoNum type="romanL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20856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B44AB45-A01C-4141-86AE-8A8AC902F79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029636" y="549757"/>
            <a:ext cx="3050462" cy="592329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79C572F-F7A7-48E5-90C5-41EFCD934AA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025803" y="549757"/>
            <a:ext cx="2929714" cy="592329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EA2BCD2-7009-4615-AE4D-FE721D689469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955517" y="549757"/>
            <a:ext cx="3038304" cy="59232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A351B62-7136-435C-AB75-E1C8E5B0A9F3}"/>
              </a:ext>
            </a:extLst>
          </p:cNvPr>
          <p:cNvSpPr txBox="1"/>
          <p:nvPr/>
        </p:nvSpPr>
        <p:spPr>
          <a:xfrm>
            <a:off x="-8696" y="2211612"/>
            <a:ext cx="2814649" cy="230832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PAYMENT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CONFIRMATION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TRANSACTION</a:t>
            </a:r>
          </a:p>
          <a:p>
            <a:r>
              <a:rPr lang="en-US" sz="2400" dirty="0"/>
              <a:t>	HISTORY</a:t>
            </a:r>
          </a:p>
        </p:txBody>
      </p:sp>
    </p:spTree>
    <p:extLst>
      <p:ext uri="{BB962C8B-B14F-4D97-AF65-F5344CB8AC3E}">
        <p14:creationId xmlns:p14="http://schemas.microsoft.com/office/powerpoint/2010/main" val="30413306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156B84D-2799-4114-983C-26B4320695C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012244" y="476737"/>
            <a:ext cx="3161889" cy="612155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A6E891F-B6DE-4E1A-8502-37DD3CFF183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8174133" y="471040"/>
            <a:ext cx="3013820" cy="612725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643E460-0EC5-4B21-A5E2-C58258ACE48E}"/>
              </a:ext>
            </a:extLst>
          </p:cNvPr>
          <p:cNvSpPr txBox="1"/>
          <p:nvPr/>
        </p:nvSpPr>
        <p:spPr>
          <a:xfrm>
            <a:off x="-8696" y="2211612"/>
            <a:ext cx="2895331" cy="156966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SIDE DRAWER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SETTINGS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3981190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AEBA753-310B-458B-88A5-EB6F898AF83C}"/>
              </a:ext>
            </a:extLst>
          </p:cNvPr>
          <p:cNvSpPr txBox="1"/>
          <p:nvPr/>
        </p:nvSpPr>
        <p:spPr>
          <a:xfrm>
            <a:off x="0" y="2958841"/>
            <a:ext cx="2788197" cy="76944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Conclusion</a:t>
            </a:r>
          </a:p>
        </p:txBody>
      </p:sp>
      <p:pic>
        <p:nvPicPr>
          <p:cNvPr id="3" name="presentation vid">
            <a:hlinkClick r:id="" action="ppaction://media"/>
            <a:extLst>
              <a:ext uri="{FF2B5EF4-FFF2-40B4-BE49-F238E27FC236}">
                <a16:creationId xmlns:a16="http://schemas.microsoft.com/office/drawing/2014/main" id="{56F4B1A0-B3DF-4F9A-969C-84DBA1201EA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350716" y="113151"/>
            <a:ext cx="3389872" cy="6631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008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168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FE566A1-A7F2-4214-BC92-CE667C443E14}"/>
              </a:ext>
            </a:extLst>
          </p:cNvPr>
          <p:cNvCxnSpPr>
            <a:cxnSpLocks/>
          </p:cNvCxnSpPr>
          <p:nvPr/>
        </p:nvCxnSpPr>
        <p:spPr>
          <a:xfrm>
            <a:off x="62144" y="4358936"/>
            <a:ext cx="120381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4568D08-A5A8-40E3-A1C6-90B643D8360B}"/>
              </a:ext>
            </a:extLst>
          </p:cNvPr>
          <p:cNvSpPr txBox="1"/>
          <p:nvPr/>
        </p:nvSpPr>
        <p:spPr>
          <a:xfrm>
            <a:off x="1509203" y="2241867"/>
            <a:ext cx="9987379" cy="144655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8800" dirty="0"/>
              <a:t>INTRODUCTION </a:t>
            </a:r>
          </a:p>
        </p:txBody>
      </p:sp>
    </p:spTree>
    <p:extLst>
      <p:ext uri="{BB962C8B-B14F-4D97-AF65-F5344CB8AC3E}">
        <p14:creationId xmlns:p14="http://schemas.microsoft.com/office/powerpoint/2010/main" val="4029798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AEBA753-310B-458B-88A5-EB6F898AF83C}"/>
              </a:ext>
            </a:extLst>
          </p:cNvPr>
          <p:cNvSpPr txBox="1"/>
          <p:nvPr/>
        </p:nvSpPr>
        <p:spPr>
          <a:xfrm>
            <a:off x="1562469" y="2875002"/>
            <a:ext cx="9108490" cy="110799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6600" dirty="0"/>
              <a:t>USER INTERFACE DESIGN</a:t>
            </a:r>
          </a:p>
        </p:txBody>
      </p:sp>
    </p:spTree>
    <p:extLst>
      <p:ext uri="{BB962C8B-B14F-4D97-AF65-F5344CB8AC3E}">
        <p14:creationId xmlns:p14="http://schemas.microsoft.com/office/powerpoint/2010/main" val="24767941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8CCCD0F-164C-4C1B-B424-66E00F6747F9}"/>
              </a:ext>
            </a:extLst>
          </p:cNvPr>
          <p:cNvSpPr txBox="1"/>
          <p:nvPr/>
        </p:nvSpPr>
        <p:spPr>
          <a:xfrm>
            <a:off x="0" y="0"/>
            <a:ext cx="12192000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DESIGN PRINCIPLES </a:t>
            </a:r>
          </a:p>
          <a:p>
            <a:pPr algn="ctr"/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1A8D65B-341C-4D47-8C50-75C95B4DE821}"/>
              </a:ext>
            </a:extLst>
          </p:cNvPr>
          <p:cNvCxnSpPr>
            <a:cxnSpLocks/>
          </p:cNvCxnSpPr>
          <p:nvPr/>
        </p:nvCxnSpPr>
        <p:spPr>
          <a:xfrm flipV="1">
            <a:off x="124287" y="1162975"/>
            <a:ext cx="12067713" cy="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61C5264-5685-4135-9DD1-B8A619EFAC4B}"/>
              </a:ext>
            </a:extLst>
          </p:cNvPr>
          <p:cNvSpPr txBox="1"/>
          <p:nvPr/>
        </p:nvSpPr>
        <p:spPr>
          <a:xfrm>
            <a:off x="630315" y="1562470"/>
            <a:ext cx="10298097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Wingdings" panose="05000000000000000000" pitchFamily="2" charset="2"/>
              <a:buChar char="q"/>
            </a:pPr>
            <a:r>
              <a:rPr lang="en-US" sz="4400" dirty="0"/>
              <a:t>User-Centered Design</a:t>
            </a:r>
          </a:p>
          <a:p>
            <a:pPr marL="685800" indent="-685800">
              <a:buFont typeface="Wingdings" panose="05000000000000000000" pitchFamily="2" charset="2"/>
              <a:buChar char="q"/>
            </a:pPr>
            <a:endParaRPr lang="en-US" sz="4400" dirty="0"/>
          </a:p>
          <a:p>
            <a:pPr marL="685800" indent="-685800">
              <a:buFont typeface="Wingdings" panose="05000000000000000000" pitchFamily="2" charset="2"/>
              <a:buChar char="q"/>
            </a:pPr>
            <a:r>
              <a:rPr lang="en-US" sz="4400" dirty="0"/>
              <a:t>Usability and Acceptability</a:t>
            </a:r>
          </a:p>
          <a:p>
            <a:endParaRPr lang="en-US" sz="4400" dirty="0"/>
          </a:p>
          <a:p>
            <a:pPr marL="685800" indent="-685800">
              <a:buFont typeface="Wingdings" panose="05000000000000000000" pitchFamily="2" charset="2"/>
              <a:buChar char="q"/>
            </a:pPr>
            <a:r>
              <a:rPr lang="en-US" sz="4400" dirty="0"/>
              <a:t>Minimalistic Design </a:t>
            </a:r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42888862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C838604-3753-4D17-AF06-D9A127471F81}"/>
              </a:ext>
            </a:extLst>
          </p:cNvPr>
          <p:cNvSpPr txBox="1"/>
          <p:nvPr/>
        </p:nvSpPr>
        <p:spPr>
          <a:xfrm>
            <a:off x="0" y="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DESIGN TOOLS AND TECHNOLOGIES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A425FE9-D0EE-43C7-85EC-47D6496D03E7}"/>
              </a:ext>
            </a:extLst>
          </p:cNvPr>
          <p:cNvCxnSpPr>
            <a:cxnSpLocks/>
          </p:cNvCxnSpPr>
          <p:nvPr/>
        </p:nvCxnSpPr>
        <p:spPr>
          <a:xfrm>
            <a:off x="0" y="904947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EE1ED151-7A07-4EEC-9BE5-79E7AFF351C7}"/>
              </a:ext>
            </a:extLst>
          </p:cNvPr>
          <p:cNvSpPr txBox="1"/>
          <p:nvPr/>
        </p:nvSpPr>
        <p:spPr>
          <a:xfrm>
            <a:off x="787850" y="1739446"/>
            <a:ext cx="9664997" cy="3773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q"/>
            </a:pPr>
            <a:r>
              <a:rPr lang="en-US" sz="4400" dirty="0"/>
              <a:t>Design Software</a:t>
            </a:r>
          </a:p>
          <a:p>
            <a:pPr marL="1028700" lvl="1" indent="-571500">
              <a:buFont typeface="Courier New" panose="02070309020205020404" pitchFamily="49" charset="0"/>
              <a:buChar char="o"/>
            </a:pPr>
            <a:r>
              <a:rPr lang="en-US" sz="4000" dirty="0"/>
              <a:t>Figma </a:t>
            </a:r>
          </a:p>
          <a:p>
            <a:endParaRPr lang="en-US" sz="4400" dirty="0"/>
          </a:p>
          <a:p>
            <a:pPr marL="571500" indent="-571500">
              <a:buFont typeface="Wingdings" panose="05000000000000000000" pitchFamily="2" charset="2"/>
              <a:buChar char="q"/>
            </a:pPr>
            <a:r>
              <a:rPr lang="en-US" sz="4400" dirty="0"/>
              <a:t>Prototyping Software</a:t>
            </a:r>
          </a:p>
          <a:p>
            <a:pPr marL="1028700" lvl="1" indent="-571500">
              <a:buFont typeface="Courier New" panose="02070309020205020404" pitchFamily="49" charset="0"/>
              <a:buChar char="o"/>
            </a:pPr>
            <a:r>
              <a:rPr lang="en-US" sz="4000" dirty="0"/>
              <a:t>Figma</a:t>
            </a:r>
          </a:p>
          <a:p>
            <a:pPr marL="400050" indent="-400050">
              <a:buAutoNum type="romanL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4098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22C0C3B-3CB2-4E57-AF5B-1F23298C1697}"/>
              </a:ext>
            </a:extLst>
          </p:cNvPr>
          <p:cNvSpPr txBox="1"/>
          <p:nvPr/>
        </p:nvSpPr>
        <p:spPr>
          <a:xfrm>
            <a:off x="0" y="0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USER INTERFACE STYLE GUIDE</a:t>
            </a:r>
          </a:p>
          <a:p>
            <a:pPr algn="ctr"/>
            <a:endParaRPr lang="en-US" sz="36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D03882C-A4D8-472E-A3CF-EBAADEC21F23}"/>
              </a:ext>
            </a:extLst>
          </p:cNvPr>
          <p:cNvCxnSpPr>
            <a:cxnSpLocks/>
          </p:cNvCxnSpPr>
          <p:nvPr/>
        </p:nvCxnSpPr>
        <p:spPr>
          <a:xfrm>
            <a:off x="0" y="1017415"/>
            <a:ext cx="1219200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EDCFBF4-C1D3-4EA7-9FA1-60670224EB1B}"/>
              </a:ext>
            </a:extLst>
          </p:cNvPr>
          <p:cNvSpPr txBox="1"/>
          <p:nvPr/>
        </p:nvSpPr>
        <p:spPr>
          <a:xfrm>
            <a:off x="1326776" y="1392054"/>
            <a:ext cx="9135035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4400" dirty="0"/>
              <a:t>Color Scheme</a:t>
            </a:r>
          </a:p>
          <a:p>
            <a:endParaRPr lang="en-US" sz="4400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4400" dirty="0"/>
              <a:t>Typography</a:t>
            </a:r>
          </a:p>
          <a:p>
            <a:endParaRPr lang="en-US" sz="4400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4400" dirty="0"/>
              <a:t>Components</a:t>
            </a:r>
          </a:p>
          <a:p>
            <a:r>
              <a:rPr lang="en-US" sz="4400" dirty="0"/>
              <a:t> 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4400" dirty="0"/>
              <a:t>Navigation</a:t>
            </a:r>
          </a:p>
        </p:txBody>
      </p:sp>
    </p:spTree>
    <p:extLst>
      <p:ext uri="{BB962C8B-B14F-4D97-AF65-F5344CB8AC3E}">
        <p14:creationId xmlns:p14="http://schemas.microsoft.com/office/powerpoint/2010/main" val="25546848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22C0C3B-3CB2-4E57-AF5B-1F23298C1697}"/>
              </a:ext>
            </a:extLst>
          </p:cNvPr>
          <p:cNvSpPr txBox="1"/>
          <p:nvPr/>
        </p:nvSpPr>
        <p:spPr>
          <a:xfrm>
            <a:off x="0" y="0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USER INTERFACE STYLE GUIDE</a:t>
            </a:r>
          </a:p>
          <a:p>
            <a:pPr algn="ctr"/>
            <a:endParaRPr lang="en-US" sz="36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D03882C-A4D8-472E-A3CF-EBAADEC21F23}"/>
              </a:ext>
            </a:extLst>
          </p:cNvPr>
          <p:cNvCxnSpPr>
            <a:cxnSpLocks/>
          </p:cNvCxnSpPr>
          <p:nvPr/>
        </p:nvCxnSpPr>
        <p:spPr>
          <a:xfrm>
            <a:off x="0" y="1017415"/>
            <a:ext cx="1219200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EDCFBF4-C1D3-4EA7-9FA1-60670224EB1B}"/>
              </a:ext>
            </a:extLst>
          </p:cNvPr>
          <p:cNvSpPr txBox="1"/>
          <p:nvPr/>
        </p:nvSpPr>
        <p:spPr>
          <a:xfrm>
            <a:off x="3944472" y="1200329"/>
            <a:ext cx="554018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4400" dirty="0"/>
              <a:t>Color Scheme</a:t>
            </a:r>
            <a:r>
              <a:rPr lang="en-US" sz="3200" dirty="0"/>
              <a:t> </a:t>
            </a:r>
            <a:endParaRPr lang="en-US" sz="4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F7D14B-467E-449D-A590-392D03D46F89}"/>
              </a:ext>
            </a:extLst>
          </p:cNvPr>
          <p:cNvSpPr txBox="1"/>
          <p:nvPr/>
        </p:nvSpPr>
        <p:spPr>
          <a:xfrm>
            <a:off x="815788" y="2303928"/>
            <a:ext cx="989703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400" dirty="0"/>
              <a:t> Primary color: Medium slate blue (#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6C63FF) </a:t>
            </a:r>
            <a:endParaRPr lang="en-US" sz="2400" dirty="0"/>
          </a:p>
          <a:p>
            <a:endParaRPr lang="en-US" sz="2400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400" dirty="0"/>
              <a:t>Secondary Color: Mint Green (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#C3FDC2) </a:t>
            </a:r>
            <a:endParaRPr lang="en-US" sz="2400" dirty="0"/>
          </a:p>
          <a:p>
            <a:endParaRPr lang="en-US" sz="2400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400" dirty="0"/>
              <a:t>Danger color: Pink (</a:t>
            </a:r>
            <a:r>
              <a:rPr lang="en-US" sz="2000" dirty="0"/>
              <a:t>#F24343</a:t>
            </a:r>
            <a:r>
              <a:rPr lang="en-US" sz="2400" dirty="0"/>
              <a:t>) </a:t>
            </a:r>
          </a:p>
          <a:p>
            <a:r>
              <a:rPr lang="en-US" sz="2400" dirty="0"/>
              <a:t> 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400" dirty="0"/>
              <a:t>Background color: Light gray (#EEEEEE)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2400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400" dirty="0"/>
              <a:t>Text color: Dark Gray (#444444)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FAF292C-A3CD-4EA3-A86F-B7DD429610A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611470" y="2411506"/>
            <a:ext cx="385482" cy="38548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308DED0-8F45-47B1-911F-6431785407B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611470" y="3131146"/>
            <a:ext cx="385481" cy="38548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429485A-88D0-4B1D-A82E-2F16015293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1470" y="3877230"/>
            <a:ext cx="367565" cy="36756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1D25412-33B7-421F-89E1-3A75FC941094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6561431" y="4570442"/>
            <a:ext cx="417604" cy="38548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984CC08-08D4-44ED-B8E8-7EEE78670A49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6611470" y="5281570"/>
            <a:ext cx="385481" cy="385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2504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22C0C3B-3CB2-4E57-AF5B-1F23298C1697}"/>
              </a:ext>
            </a:extLst>
          </p:cNvPr>
          <p:cNvSpPr txBox="1"/>
          <p:nvPr/>
        </p:nvSpPr>
        <p:spPr>
          <a:xfrm>
            <a:off x="0" y="0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USER INTERFACE STYLE GUIDE</a:t>
            </a:r>
          </a:p>
          <a:p>
            <a:pPr algn="ctr"/>
            <a:endParaRPr lang="en-US" sz="36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D03882C-A4D8-472E-A3CF-EBAADEC21F23}"/>
              </a:ext>
            </a:extLst>
          </p:cNvPr>
          <p:cNvCxnSpPr>
            <a:cxnSpLocks/>
          </p:cNvCxnSpPr>
          <p:nvPr/>
        </p:nvCxnSpPr>
        <p:spPr>
          <a:xfrm>
            <a:off x="0" y="1017415"/>
            <a:ext cx="1219200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EDCFBF4-C1D3-4EA7-9FA1-60670224EB1B}"/>
              </a:ext>
            </a:extLst>
          </p:cNvPr>
          <p:cNvSpPr txBox="1"/>
          <p:nvPr/>
        </p:nvSpPr>
        <p:spPr>
          <a:xfrm>
            <a:off x="4087908" y="1197771"/>
            <a:ext cx="554018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4400" dirty="0"/>
              <a:t>Typography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F7D14B-467E-449D-A590-392D03D46F89}"/>
              </a:ext>
            </a:extLst>
          </p:cNvPr>
          <p:cNvSpPr txBox="1"/>
          <p:nvPr/>
        </p:nvSpPr>
        <p:spPr>
          <a:xfrm>
            <a:off x="815788" y="2303928"/>
            <a:ext cx="989703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400" dirty="0"/>
              <a:t> Font-family : Poppins </a:t>
            </a:r>
          </a:p>
          <a:p>
            <a:endParaRPr lang="en-US" sz="2400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400" dirty="0"/>
              <a:t>Font-weights: Bold, semi-bold, medium, regular</a:t>
            </a:r>
          </a:p>
          <a:p>
            <a:endParaRPr lang="en-US" sz="2400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400" dirty="0"/>
              <a:t>Font sizes 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400" dirty="0"/>
              <a:t>Normal text: 14px , 16px , 18px 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400" dirty="0"/>
              <a:t>Headings 20px 22px 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400" dirty="0"/>
              <a:t>Page Titles: 28px </a:t>
            </a:r>
          </a:p>
          <a:p>
            <a:r>
              <a:rPr lang="en-US" sz="2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71347030"/>
      </p:ext>
    </p:extLst>
  </p:cSld>
  <p:clrMapOvr>
    <a:masterClrMapping/>
  </p:clrMapOvr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27537E"/>
      </a:dk2>
      <a:lt2>
        <a:srgbClr val="AABED7"/>
      </a:lt2>
      <a:accent1>
        <a:srgbClr val="E34B7A"/>
      </a:accent1>
      <a:accent2>
        <a:srgbClr val="AC339A"/>
      </a:accent2>
      <a:accent3>
        <a:srgbClr val="6953B7"/>
      </a:accent3>
      <a:accent4>
        <a:srgbClr val="1D7EAB"/>
      </a:accent4>
      <a:accent5>
        <a:srgbClr val="43AFD6"/>
      </a:accent5>
      <a:accent6>
        <a:srgbClr val="DE85E1"/>
      </a:accent6>
      <a:hlink>
        <a:srgbClr val="ED87A6"/>
      </a:hlink>
      <a:folHlink>
        <a:srgbClr val="C99EAC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78000"/>
                <a:shade val="100000"/>
                <a:hueMod val="136000"/>
                <a:satMod val="160000"/>
                <a:lumMod val="105000"/>
              </a:schemeClr>
            </a:gs>
            <a:gs pos="100000">
              <a:schemeClr val="phClr">
                <a:shade val="92000"/>
                <a:satMod val="170000"/>
                <a:lumMod val="96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C71B277C-C29A-4BA0-A7BA-43502DF21AB3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Droplet</Template>
  <TotalTime>266</TotalTime>
  <Words>295</Words>
  <Application>Microsoft Office PowerPoint</Application>
  <PresentationFormat>Widescreen</PresentationFormat>
  <Paragraphs>126</Paragraphs>
  <Slides>22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Arial</vt:lpstr>
      <vt:lpstr>Calibri</vt:lpstr>
      <vt:lpstr>Cambria</vt:lpstr>
      <vt:lpstr>Courier New</vt:lpstr>
      <vt:lpstr>Tw Cen MT</vt:lpstr>
      <vt:lpstr>Wingdings</vt:lpstr>
      <vt:lpstr>Droplet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O~Y</dc:creator>
  <cp:lastModifiedBy>mewoabi dore</cp:lastModifiedBy>
  <cp:revision>31</cp:revision>
  <dcterms:created xsi:type="dcterms:W3CDTF">2024-06-10T18:01:37Z</dcterms:created>
  <dcterms:modified xsi:type="dcterms:W3CDTF">2024-06-15T13:51:29Z</dcterms:modified>
</cp:coreProperties>
</file>